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256" r:id="rId2"/>
    <p:sldId id="260" r:id="rId3"/>
    <p:sldId id="261" r:id="rId4"/>
    <p:sldId id="262" r:id="rId5"/>
    <p:sldId id="263" r:id="rId6"/>
    <p:sldId id="265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</p:sldIdLst>
  <p:sldSz cx="9144000" cy="6858000" type="screen4x3"/>
  <p:notesSz cx="6799263" cy="99298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8980A-A481-49E7-8955-094528319C2C}" type="datetimeFigureOut">
              <a:rPr lang="zh-TW" altLang="en-US" smtClean="0"/>
              <a:t>2013/1/10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6A162-DC7F-41F2-B5AF-33CD53F22D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802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6A162-DC7F-41F2-B5AF-33CD53F22D60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7783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DD9A-0D5A-42FD-9095-0D98F2D1328C}" type="datetimeFigureOut">
              <a:rPr lang="zh-TW" altLang="en-US" smtClean="0"/>
              <a:t>2013/1/10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98FA0F0-A00C-400E-ACB1-F481047BCFB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DD9A-0D5A-42FD-9095-0D98F2D1328C}" type="datetimeFigureOut">
              <a:rPr lang="zh-TW" altLang="en-US" smtClean="0"/>
              <a:t>2013/1/10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A0F0-A00C-400E-ACB1-F481047BCFB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DD9A-0D5A-42FD-9095-0D98F2D1328C}" type="datetimeFigureOut">
              <a:rPr lang="zh-TW" altLang="en-US" smtClean="0"/>
              <a:t>2013/1/10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A0F0-A00C-400E-ACB1-F481047BCFB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DD9A-0D5A-42FD-9095-0D98F2D1328C}" type="datetimeFigureOut">
              <a:rPr lang="zh-TW" altLang="en-US" smtClean="0"/>
              <a:t>2013/1/10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A0F0-A00C-400E-ACB1-F481047BCFB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DD9A-0D5A-42FD-9095-0D98F2D1328C}" type="datetimeFigureOut">
              <a:rPr lang="zh-TW" altLang="en-US" smtClean="0"/>
              <a:t>2013/1/10</a:t>
            </a:fld>
            <a:endParaRPr lang="zh-TW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8FA0F0-A00C-400E-ACB1-F481047BCFB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DD9A-0D5A-42FD-9095-0D98F2D1328C}" type="datetimeFigureOut">
              <a:rPr lang="zh-TW" altLang="en-US" smtClean="0"/>
              <a:t>2013/1/10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A0F0-A00C-400E-ACB1-F481047BCFB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DD9A-0D5A-42FD-9095-0D98F2D1328C}" type="datetimeFigureOut">
              <a:rPr lang="zh-TW" altLang="en-US" smtClean="0"/>
              <a:t>2013/1/10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A0F0-A00C-400E-ACB1-F481047BCFB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DD9A-0D5A-42FD-9095-0D98F2D1328C}" type="datetimeFigureOut">
              <a:rPr lang="zh-TW" altLang="en-US" smtClean="0"/>
              <a:t>2013/1/10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A0F0-A00C-400E-ACB1-F481047BCFB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DD9A-0D5A-42FD-9095-0D98F2D1328C}" type="datetimeFigureOut">
              <a:rPr lang="zh-TW" altLang="en-US" smtClean="0"/>
              <a:t>2013/1/10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A0F0-A00C-400E-ACB1-F481047BCFB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DD9A-0D5A-42FD-9095-0D98F2D1328C}" type="datetimeFigureOut">
              <a:rPr lang="zh-TW" altLang="en-US" smtClean="0"/>
              <a:t>2013/1/10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A0F0-A00C-400E-ACB1-F481047BCFB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DD9A-0D5A-42FD-9095-0D98F2D1328C}" type="datetimeFigureOut">
              <a:rPr lang="zh-TW" altLang="en-US" smtClean="0"/>
              <a:t>2013/1/10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98FA0F0-A00C-400E-ACB1-F481047BCFB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EDEDD9A-0D5A-42FD-9095-0D98F2D1328C}" type="datetimeFigureOut">
              <a:rPr lang="zh-TW" altLang="en-US" smtClean="0"/>
              <a:t>2013/1/10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98FA0F0-A00C-400E-ACB1-F481047BCFB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>
            <a:spLocks noGrp="1"/>
          </p:cNvSpPr>
          <p:nvPr>
            <p:ph type="ctrTitle"/>
          </p:nvPr>
        </p:nvSpPr>
        <p:spPr>
          <a:xfrm>
            <a:off x="616024" y="660648"/>
            <a:ext cx="7772400" cy="2480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altLang="zh-TW" sz="3600" dirty="0">
                <a:solidFill>
                  <a:schemeClr val="tx1"/>
                </a:solidFill>
                <a:latin typeface="+mj-lt"/>
                <a:ea typeface="標楷體" pitchFamily="65" charset="-120"/>
                <a:cs typeface="Calibri" pitchFamily="34" charset="0"/>
              </a:rPr>
              <a:t>Summarizing Highly Structured </a:t>
            </a:r>
            <a:r>
              <a:rPr lang="en-US" altLang="zh-TW" sz="3600" dirty="0" smtClean="0">
                <a:solidFill>
                  <a:schemeClr val="tx1"/>
                </a:solidFill>
                <a:latin typeface="+mj-lt"/>
                <a:ea typeface="標楷體" pitchFamily="65" charset="-120"/>
                <a:cs typeface="Calibri" pitchFamily="34" charset="0"/>
              </a:rPr>
              <a:t>Documents </a:t>
            </a:r>
            <a:r>
              <a:rPr lang="en-US" altLang="zh-TW" sz="3600" dirty="0">
                <a:solidFill>
                  <a:schemeClr val="tx1"/>
                </a:solidFill>
                <a:latin typeface="+mj-lt"/>
                <a:ea typeface="標楷體" pitchFamily="65" charset="-120"/>
                <a:cs typeface="Calibri" pitchFamily="34" charset="0"/>
              </a:rPr>
              <a:t>for </a:t>
            </a:r>
            <a:r>
              <a:rPr lang="en-US" altLang="zh-TW" sz="3600" dirty="0" smtClean="0">
                <a:solidFill>
                  <a:schemeClr val="tx1"/>
                </a:solidFill>
                <a:latin typeface="+mj-lt"/>
                <a:ea typeface="標楷體" pitchFamily="65" charset="-120"/>
                <a:cs typeface="Calibri" pitchFamily="34" charset="0"/>
              </a:rPr>
              <a:t>Effective Search Interaction</a:t>
            </a:r>
            <a:endParaRPr lang="en-US" altLang="zh-TW" sz="3600" dirty="0">
              <a:solidFill>
                <a:schemeClr val="tx1"/>
              </a:solidFill>
              <a:latin typeface="+mj-lt"/>
              <a:ea typeface="標楷體" pitchFamily="65" charset="-120"/>
              <a:cs typeface="Calibri" pitchFamily="34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3568" y="4077072"/>
            <a:ext cx="6858000" cy="2160240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8800" b="1" spc="-80" dirty="0">
                <a:solidFill>
                  <a:srgbClr val="000000"/>
                </a:solidFill>
                <a:latin typeface="Century Schoolbook" pitchFamily="18" charset="0"/>
                <a:ea typeface="標楷體" pitchFamily="65" charset="-120"/>
                <a:cs typeface="+mj-cs"/>
              </a:rPr>
              <a:t>Date :</a:t>
            </a:r>
            <a:r>
              <a:rPr lang="en-US" altLang="zh-TW" sz="8800" spc="-80" dirty="0">
                <a:solidFill>
                  <a:srgbClr val="000000"/>
                </a:solidFill>
                <a:cs typeface="+mj-cs"/>
              </a:rPr>
              <a:t> </a:t>
            </a:r>
            <a:r>
              <a:rPr lang="en-US" altLang="zh-TW" sz="8800" spc="-80" dirty="0">
                <a:solidFill>
                  <a:srgbClr val="000000"/>
                </a:solidFill>
                <a:latin typeface="Calibri" pitchFamily="34" charset="0"/>
                <a:ea typeface="標楷體" pitchFamily="65" charset="-120"/>
                <a:cs typeface="Calibri" pitchFamily="34" charset="0"/>
              </a:rPr>
              <a:t>2013/1/10</a:t>
            </a:r>
          </a:p>
          <a:p>
            <a:pPr lv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8800" b="1" spc="-80" dirty="0">
                <a:solidFill>
                  <a:srgbClr val="000000"/>
                </a:solidFill>
                <a:latin typeface="Century Schoolbook" pitchFamily="18" charset="0"/>
                <a:ea typeface="標楷體" pitchFamily="65" charset="-120"/>
                <a:cs typeface="+mj-cs"/>
              </a:rPr>
              <a:t>Author :</a:t>
            </a:r>
            <a:r>
              <a:rPr lang="en-US" altLang="zh-TW" sz="8800" spc="-80" dirty="0">
                <a:solidFill>
                  <a:srgbClr val="000000"/>
                </a:solidFill>
                <a:cs typeface="+mj-cs"/>
              </a:rPr>
              <a:t> </a:t>
            </a:r>
            <a:r>
              <a:rPr lang="en-US" altLang="zh-TW" sz="8800" spc="-80" dirty="0" err="1" smtClean="0">
                <a:solidFill>
                  <a:srgbClr val="000000"/>
                </a:solidFill>
                <a:latin typeface="Calibri" pitchFamily="34" charset="0"/>
                <a:ea typeface="標楷體" pitchFamily="65" charset="-120"/>
                <a:cs typeface="Calibri" pitchFamily="34" charset="0"/>
              </a:rPr>
              <a:t>Lanbo</a:t>
            </a:r>
            <a:r>
              <a:rPr lang="en-US" altLang="zh-TW" sz="8800" spc="-80" dirty="0" smtClean="0">
                <a:solidFill>
                  <a:srgbClr val="000000"/>
                </a:solidFill>
                <a:latin typeface="Calibri" pitchFamily="34" charset="0"/>
                <a:ea typeface="標楷體" pitchFamily="65" charset="-120"/>
                <a:cs typeface="Calibri" pitchFamily="34" charset="0"/>
              </a:rPr>
              <a:t> Zhang, Yi Zhang, </a:t>
            </a:r>
            <a:r>
              <a:rPr lang="en-US" altLang="zh-TW" sz="8800" spc="-80" dirty="0" err="1" smtClean="0">
                <a:solidFill>
                  <a:srgbClr val="000000"/>
                </a:solidFill>
                <a:latin typeface="Calibri" pitchFamily="34" charset="0"/>
                <a:ea typeface="標楷體" pitchFamily="65" charset="-120"/>
                <a:cs typeface="Calibri" pitchFamily="34" charset="0"/>
              </a:rPr>
              <a:t>Yunfei</a:t>
            </a:r>
            <a:r>
              <a:rPr lang="en-US" altLang="zh-TW" sz="8800" spc="-80" dirty="0" smtClean="0">
                <a:solidFill>
                  <a:srgbClr val="000000"/>
                </a:solidFill>
                <a:latin typeface="Calibri" pitchFamily="34" charset="0"/>
                <a:ea typeface="標楷體" pitchFamily="65" charset="-120"/>
                <a:cs typeface="Calibri" pitchFamily="34" charset="0"/>
              </a:rPr>
              <a:t> Chen</a:t>
            </a:r>
          </a:p>
          <a:p>
            <a:pPr lv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8800" b="1" spc="-80" dirty="0" smtClean="0">
                <a:solidFill>
                  <a:srgbClr val="000000"/>
                </a:solidFill>
                <a:latin typeface="Century Schoolbook" pitchFamily="18" charset="0"/>
                <a:ea typeface="標楷體" pitchFamily="65" charset="-120"/>
                <a:cs typeface="+mj-cs"/>
              </a:rPr>
              <a:t>Source : </a:t>
            </a:r>
            <a:r>
              <a:rPr lang="en-US" altLang="zh-TW" sz="8800" spc="-80" dirty="0" smtClean="0">
                <a:solidFill>
                  <a:srgbClr val="000000"/>
                </a:solidFill>
                <a:latin typeface="Calibri" pitchFamily="34" charset="0"/>
                <a:ea typeface="標楷體" pitchFamily="65" charset="-120"/>
                <a:cs typeface="Calibri" pitchFamily="34" charset="0"/>
              </a:rPr>
              <a:t>SIGIR’12</a:t>
            </a:r>
            <a:br>
              <a:rPr lang="en-US" altLang="zh-TW" sz="8800" spc="-80" dirty="0" smtClean="0">
                <a:solidFill>
                  <a:srgbClr val="000000"/>
                </a:solidFill>
                <a:latin typeface="Calibri" pitchFamily="34" charset="0"/>
                <a:ea typeface="標楷體" pitchFamily="65" charset="-120"/>
                <a:cs typeface="Calibri" pitchFamily="34" charset="0"/>
              </a:rPr>
            </a:br>
            <a:r>
              <a:rPr lang="en-US" altLang="zh-TW" sz="8800" b="1" spc="-80" dirty="0" smtClean="0">
                <a:solidFill>
                  <a:srgbClr val="000000"/>
                </a:solidFill>
                <a:latin typeface="Century Schoolbook" pitchFamily="18" charset="0"/>
                <a:ea typeface="標楷體" pitchFamily="65" charset="-120"/>
                <a:cs typeface="+mj-cs"/>
              </a:rPr>
              <a:t>Speaker :</a:t>
            </a:r>
            <a:r>
              <a:rPr lang="en-US" altLang="zh-TW" sz="8800" spc="-80" dirty="0" smtClean="0">
                <a:solidFill>
                  <a:srgbClr val="000000"/>
                </a:solidFill>
                <a:cs typeface="+mj-cs"/>
              </a:rPr>
              <a:t> </a:t>
            </a:r>
            <a:r>
              <a:rPr lang="en-US" altLang="zh-TW" sz="8800" spc="-80" dirty="0" smtClean="0">
                <a:solidFill>
                  <a:srgbClr val="000000"/>
                </a:solidFill>
                <a:latin typeface="Calibri" pitchFamily="34" charset="0"/>
                <a:ea typeface="標楷體" pitchFamily="65" charset="-120"/>
                <a:cs typeface="Calibri" pitchFamily="34" charset="0"/>
              </a:rPr>
              <a:t>Wei Chang</a:t>
            </a:r>
          </a:p>
          <a:p>
            <a:pPr lv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8800" b="1" spc="-80" dirty="0" smtClean="0">
                <a:solidFill>
                  <a:srgbClr val="000000"/>
                </a:solidFill>
                <a:latin typeface="Century Schoolbook" pitchFamily="18" charset="0"/>
                <a:ea typeface="標楷體" pitchFamily="65" charset="-120"/>
                <a:cs typeface="+mj-cs"/>
              </a:rPr>
              <a:t>Advisor </a:t>
            </a:r>
            <a:r>
              <a:rPr lang="en-US" altLang="zh-TW" sz="8800" b="1" spc="-80" dirty="0">
                <a:solidFill>
                  <a:srgbClr val="000000"/>
                </a:solidFill>
                <a:latin typeface="Century Schoolbook" pitchFamily="18" charset="0"/>
                <a:ea typeface="標楷體" pitchFamily="65" charset="-120"/>
                <a:cs typeface="+mj-cs"/>
              </a:rPr>
              <a:t>: </a:t>
            </a:r>
            <a:r>
              <a:rPr lang="en-US" altLang="zh-TW" sz="8800" spc="-80" dirty="0">
                <a:solidFill>
                  <a:srgbClr val="000000"/>
                </a:solidFill>
                <a:latin typeface="Calibri" pitchFamily="34" charset="0"/>
                <a:ea typeface="標楷體" pitchFamily="65" charset="-120"/>
                <a:cs typeface="Calibri" pitchFamily="34" charset="0"/>
              </a:rPr>
              <a:t>Dr. </a:t>
            </a:r>
            <a:r>
              <a:rPr lang="en-US" altLang="zh-TW" sz="8800" spc="-80" dirty="0" err="1">
                <a:solidFill>
                  <a:srgbClr val="000000"/>
                </a:solidFill>
                <a:latin typeface="Calibri" pitchFamily="34" charset="0"/>
                <a:ea typeface="標楷體" pitchFamily="65" charset="-120"/>
                <a:cs typeface="Calibri" pitchFamily="34" charset="0"/>
              </a:rPr>
              <a:t>Jia</a:t>
            </a:r>
            <a:r>
              <a:rPr lang="en-US" altLang="zh-TW" sz="8800" spc="-80" dirty="0">
                <a:solidFill>
                  <a:srgbClr val="000000"/>
                </a:solidFill>
                <a:latin typeface="Calibri" pitchFamily="34" charset="0"/>
                <a:ea typeface="標楷體" pitchFamily="65" charset="-120"/>
                <a:cs typeface="Calibri" pitchFamily="34" charset="0"/>
              </a:rPr>
              <a:t>-ling </a:t>
            </a:r>
            <a:r>
              <a:rPr lang="en-US" altLang="zh-TW" sz="8800" spc="-80" dirty="0" err="1">
                <a:solidFill>
                  <a:srgbClr val="000000"/>
                </a:solidFill>
                <a:latin typeface="Calibri" pitchFamily="34" charset="0"/>
                <a:ea typeface="標楷體" pitchFamily="65" charset="-120"/>
                <a:cs typeface="Calibri" pitchFamily="34" charset="0"/>
              </a:rPr>
              <a:t>Koh</a:t>
            </a:r>
            <a:endParaRPr lang="zh-TW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6224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sz="3600" cap="none" dirty="0" smtClean="0"/>
              <a:t>Features between ranking facet-value pairs(1)</a:t>
            </a:r>
            <a:endParaRPr lang="zh-TW" altLang="en-US" sz="3600" cap="none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6696744" cy="4293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3537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sz="3600" cap="none" dirty="0" smtClean="0"/>
              <a:t>Features between ranking facet-value pairs(2)</a:t>
            </a:r>
            <a:endParaRPr lang="zh-TW" altLang="en-US" sz="3600" cap="none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84784"/>
            <a:ext cx="5272757" cy="471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5125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761256"/>
            <a:ext cx="8136904" cy="795536"/>
          </a:xfrm>
        </p:spPr>
        <p:txBody>
          <a:bodyPr>
            <a:noAutofit/>
          </a:bodyPr>
          <a:lstStyle/>
          <a:p>
            <a:r>
              <a:rPr lang="en-US" altLang="zh-TW" sz="3200" cap="none" dirty="0" smtClean="0"/>
              <a:t>Classifier</a:t>
            </a:r>
            <a:r>
              <a:rPr lang="zh-TW" altLang="en-US" sz="3200" cap="none" dirty="0" smtClean="0"/>
              <a:t/>
            </a:r>
            <a:br>
              <a:rPr lang="zh-TW" altLang="en-US" sz="3200" cap="none" dirty="0" smtClean="0"/>
            </a:br>
            <a:endParaRPr lang="zh-TW" altLang="en-US" sz="3200" cap="none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87685"/>
            <a:ext cx="7620000" cy="4373563"/>
          </a:xfrm>
        </p:spPr>
        <p:txBody>
          <a:bodyPr>
            <a:normAutofit/>
          </a:bodyPr>
          <a:lstStyle/>
          <a:p>
            <a:r>
              <a:rPr lang="en-US" altLang="zh-TW" sz="2800" dirty="0"/>
              <a:t>• </a:t>
            </a:r>
            <a:r>
              <a:rPr lang="en-US" altLang="zh-TW" sz="2800" dirty="0" smtClean="0"/>
              <a:t>Gradient Boosted Trees</a:t>
            </a:r>
            <a:endParaRPr lang="zh-TW" altLang="en-US" sz="28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66" y="2088569"/>
            <a:ext cx="7344816" cy="2066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5658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none" dirty="0" smtClean="0"/>
              <a:t>Approach</a:t>
            </a:r>
            <a:endParaRPr lang="zh-TW" altLang="en-US" cap="none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sz="2800" dirty="0" smtClean="0">
                <a:solidFill>
                  <a:srgbClr val="00B050"/>
                </a:solidFill>
                <a:latin typeface="+mj-ea"/>
                <a:ea typeface="+mj-ea"/>
              </a:rPr>
              <a:t>Rank Facet  Value</a:t>
            </a:r>
            <a:r>
              <a:rPr lang="zh-TW" altLang="en-US" sz="2800" dirty="0" smtClean="0">
                <a:solidFill>
                  <a:srgbClr val="00B050"/>
                </a:solidFill>
                <a:latin typeface="+mj-ea"/>
                <a:ea typeface="+mj-ea"/>
              </a:rPr>
              <a:t> </a:t>
            </a:r>
            <a:r>
              <a:rPr lang="en-US" altLang="zh-TW" sz="2800" dirty="0" smtClean="0">
                <a:solidFill>
                  <a:srgbClr val="00B050"/>
                </a:solidFill>
                <a:latin typeface="+mj-ea"/>
                <a:ea typeface="+mj-ea"/>
              </a:rPr>
              <a:t>Pairs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sz="2800" dirty="0" smtClean="0">
                <a:solidFill>
                  <a:srgbClr val="FF0000"/>
                </a:solidFill>
                <a:latin typeface="+mj-ea"/>
                <a:ea typeface="+mj-ea"/>
              </a:rPr>
              <a:t>Rank Facets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sz="2800" dirty="0" smtClean="0">
                <a:latin typeface="+mj-ea"/>
                <a:ea typeface="+mj-ea"/>
              </a:rPr>
              <a:t>Summarization search Results</a:t>
            </a:r>
            <a:endParaRPr lang="zh-TW" altLang="en-US" sz="2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0839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none" dirty="0" smtClean="0"/>
              <a:t>Rank Facets</a:t>
            </a:r>
            <a:endParaRPr lang="zh-TW" altLang="en-US" cap="none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5616624" cy="1127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861048"/>
            <a:ext cx="719004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0140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none" dirty="0" smtClean="0"/>
              <a:t>Approach</a:t>
            </a:r>
            <a:endParaRPr lang="zh-TW" altLang="en-US" cap="none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sz="2800" dirty="0" smtClean="0">
                <a:solidFill>
                  <a:srgbClr val="00B050"/>
                </a:solidFill>
                <a:latin typeface="+mj-ea"/>
                <a:ea typeface="+mj-ea"/>
              </a:rPr>
              <a:t>Rank Facet  Value</a:t>
            </a:r>
            <a:r>
              <a:rPr lang="zh-TW" altLang="en-US" sz="2800" dirty="0" smtClean="0">
                <a:solidFill>
                  <a:srgbClr val="00B050"/>
                </a:solidFill>
                <a:latin typeface="+mj-ea"/>
                <a:ea typeface="+mj-ea"/>
              </a:rPr>
              <a:t> </a:t>
            </a:r>
            <a:r>
              <a:rPr lang="en-US" altLang="zh-TW" sz="2800" dirty="0" smtClean="0">
                <a:solidFill>
                  <a:srgbClr val="00B050"/>
                </a:solidFill>
                <a:latin typeface="+mj-ea"/>
                <a:ea typeface="+mj-ea"/>
              </a:rPr>
              <a:t>Pairs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sz="2800" dirty="0" smtClean="0">
                <a:solidFill>
                  <a:srgbClr val="00B050"/>
                </a:solidFill>
                <a:latin typeface="+mj-ea"/>
                <a:ea typeface="+mj-ea"/>
              </a:rPr>
              <a:t>Rank Facets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sz="2800" dirty="0" smtClean="0">
                <a:solidFill>
                  <a:srgbClr val="FF0000"/>
                </a:solidFill>
                <a:latin typeface="+mj-ea"/>
                <a:ea typeface="+mj-ea"/>
              </a:rPr>
              <a:t>Summarization search Results</a:t>
            </a:r>
            <a:endParaRPr lang="zh-TW" altLang="en-US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474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68742"/>
            <a:ext cx="5791200" cy="900018"/>
          </a:xfrm>
        </p:spPr>
        <p:txBody>
          <a:bodyPr/>
          <a:lstStyle/>
          <a:p>
            <a:r>
              <a:rPr lang="en-US" altLang="zh-TW" dirty="0" smtClean="0"/>
              <a:t>QSFS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96752"/>
            <a:ext cx="4896544" cy="4886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4908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>
            <a:normAutofit/>
          </a:bodyPr>
          <a:lstStyle/>
          <a:p>
            <a:r>
              <a:rPr lang="en-US" altLang="zh-TW" cap="none" dirty="0" smtClean="0"/>
              <a:t>MMR For Unstructured Documents</a:t>
            </a:r>
            <a:endParaRPr lang="zh-TW" altLang="en-US" cap="none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738" y="1556792"/>
            <a:ext cx="5743667" cy="3300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108" y="5040213"/>
            <a:ext cx="49911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直線單箭頭接點 6"/>
          <p:cNvCxnSpPr/>
          <p:nvPr/>
        </p:nvCxnSpPr>
        <p:spPr>
          <a:xfrm flipH="1">
            <a:off x="4283968" y="2276872"/>
            <a:ext cx="180020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/>
        </p:nvSpPr>
        <p:spPr>
          <a:xfrm>
            <a:off x="6156176" y="2060848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sentence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0418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none" dirty="0" smtClean="0"/>
              <a:t>MMR For Faceted Documents</a:t>
            </a:r>
            <a:endParaRPr lang="zh-TW" altLang="en-US" cap="none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68017" y="3356992"/>
            <a:ext cx="7620000" cy="1172344"/>
          </a:xfrm>
        </p:spPr>
        <p:txBody>
          <a:bodyPr/>
          <a:lstStyle/>
          <a:p>
            <a:r>
              <a:rPr lang="en-US" altLang="zh-TW" dirty="0" smtClean="0"/>
              <a:t>v(</a:t>
            </a:r>
            <a:r>
              <a:rPr lang="en-US" altLang="zh-TW" dirty="0" err="1" smtClean="0"/>
              <a:t>fi,d</a:t>
            </a:r>
            <a:r>
              <a:rPr lang="en-US" altLang="zh-TW" dirty="0" smtClean="0"/>
              <a:t>) = all </a:t>
            </a:r>
            <a:r>
              <a:rPr lang="en-US" altLang="zh-TW" dirty="0"/>
              <a:t>the values of facet fi in document d, which are</a:t>
            </a:r>
          </a:p>
          <a:p>
            <a:r>
              <a:rPr lang="en-US" altLang="zh-TW" dirty="0"/>
              <a:t>treated as a single sentence when calculating the similarities.</a:t>
            </a:r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707205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1102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68742"/>
            <a:ext cx="5791200" cy="900018"/>
          </a:xfrm>
        </p:spPr>
        <p:txBody>
          <a:bodyPr/>
          <a:lstStyle/>
          <a:p>
            <a:r>
              <a:rPr lang="en-US" altLang="zh-TW" dirty="0" smtClean="0"/>
              <a:t>QSFS+MMR</a:t>
            </a:r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5949802"/>
            <a:ext cx="6924039" cy="719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284118"/>
            <a:ext cx="4674886" cy="4665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7247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zh-TW" sz="2800" dirty="0" smtClean="0">
                <a:solidFill>
                  <a:srgbClr val="FF0000"/>
                </a:solidFill>
                <a:latin typeface="+mj-ea"/>
                <a:ea typeface="+mj-ea"/>
              </a:rPr>
              <a:t>Introduction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TW" sz="2800" dirty="0" smtClean="0">
                <a:latin typeface="+mj-ea"/>
                <a:ea typeface="+mj-ea"/>
              </a:rPr>
              <a:t>Approach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TW" sz="2800" dirty="0" smtClean="0">
                <a:latin typeface="+mj-ea"/>
                <a:ea typeface="+mj-ea"/>
              </a:rPr>
              <a:t>Experiment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TW" sz="2800" dirty="0" smtClean="0">
                <a:latin typeface="+mj-ea"/>
                <a:ea typeface="+mj-ea"/>
              </a:rPr>
              <a:t>Conclusion</a:t>
            </a:r>
            <a:endParaRPr lang="zh-TW" altLang="en-US" sz="2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0244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zh-TW" sz="2800" dirty="0" smtClean="0">
                <a:latin typeface="+mj-ea"/>
                <a:ea typeface="+mj-ea"/>
              </a:rPr>
              <a:t>Introduction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TW" sz="2800" dirty="0" smtClean="0">
                <a:latin typeface="+mj-ea"/>
                <a:ea typeface="+mj-ea"/>
              </a:rPr>
              <a:t>Approach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TW" sz="2800" dirty="0" smtClean="0">
                <a:solidFill>
                  <a:srgbClr val="FF0000"/>
                </a:solidFill>
                <a:latin typeface="+mj-ea"/>
                <a:ea typeface="+mj-ea"/>
              </a:rPr>
              <a:t>Experiment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TW" sz="2800" dirty="0" smtClean="0">
                <a:latin typeface="+mj-ea"/>
                <a:ea typeface="+mj-ea"/>
              </a:rPr>
              <a:t>Conclusion</a:t>
            </a:r>
            <a:endParaRPr lang="zh-TW" altLang="en-US" sz="2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23810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>
            <a:normAutofit/>
          </a:bodyPr>
          <a:lstStyle/>
          <a:p>
            <a:r>
              <a:rPr lang="en-US" altLang="zh-TW" cap="none" dirty="0" smtClean="0"/>
              <a:t>A Utility-Based Evaluation Framework</a:t>
            </a:r>
            <a:endParaRPr lang="zh-TW" altLang="en-US" cap="none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573016"/>
            <a:ext cx="7620000" cy="2553147"/>
          </a:xfrm>
        </p:spPr>
        <p:txBody>
          <a:bodyPr>
            <a:normAutofit fontScale="92500"/>
          </a:bodyPr>
          <a:lstStyle/>
          <a:p>
            <a:r>
              <a:rPr lang="en-US" altLang="zh-TW" dirty="0" smtClean="0"/>
              <a:t>3 Assumptions: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TW" dirty="0" smtClean="0"/>
              <a:t>We assume </a:t>
            </a:r>
            <a:r>
              <a:rPr lang="en-US" altLang="zh-TW" dirty="0"/>
              <a:t>a user will read every document summary in the </a:t>
            </a:r>
            <a:r>
              <a:rPr lang="en-US" altLang="zh-TW" dirty="0" smtClean="0"/>
              <a:t>result list.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TW" dirty="0" smtClean="0"/>
              <a:t>We </a:t>
            </a:r>
            <a:r>
              <a:rPr lang="en-US" altLang="zh-TW" dirty="0"/>
              <a:t>assume a user can recognize the </a:t>
            </a:r>
            <a:r>
              <a:rPr lang="en-US" altLang="zh-TW" dirty="0" smtClean="0"/>
              <a:t>relevant document </a:t>
            </a:r>
            <a:r>
              <a:rPr lang="en-US" altLang="zh-TW" dirty="0"/>
              <a:t>after clicking on and accessing the full </a:t>
            </a:r>
            <a:r>
              <a:rPr lang="en-US" altLang="zh-TW" dirty="0" smtClean="0"/>
              <a:t>document.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TW" dirty="0"/>
              <a:t>we assume a user will click on a document if the user guesses the document is relevant (+) based on the summary</a:t>
            </a:r>
            <a:endParaRPr lang="zh-TW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4824"/>
            <a:ext cx="5985828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6885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900018"/>
          </a:xfrm>
        </p:spPr>
        <p:txBody>
          <a:bodyPr>
            <a:normAutofit/>
          </a:bodyPr>
          <a:lstStyle/>
          <a:p>
            <a:r>
              <a:rPr lang="en-US" altLang="zh-TW" cap="none" dirty="0" smtClean="0"/>
              <a:t>Evaluation Metrics</a:t>
            </a:r>
            <a:endParaRPr lang="zh-TW" altLang="en-US" cap="none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19672" y="3481190"/>
            <a:ext cx="6457528" cy="2644973"/>
          </a:xfrm>
        </p:spPr>
        <p:txBody>
          <a:bodyPr>
            <a:normAutofit/>
          </a:bodyPr>
          <a:lstStyle/>
          <a:p>
            <a:r>
              <a:rPr lang="en-US" altLang="zh-TW" sz="1800" dirty="0"/>
              <a:t>= the set </a:t>
            </a:r>
            <a:r>
              <a:rPr lang="en-US" altLang="zh-TW" sz="1800" dirty="0" smtClean="0"/>
              <a:t>of all queries</a:t>
            </a:r>
          </a:p>
          <a:p>
            <a:r>
              <a:rPr lang="en-US" altLang="zh-TW" sz="1800" dirty="0"/>
              <a:t>= a </a:t>
            </a:r>
            <a:r>
              <a:rPr lang="en-US" altLang="zh-TW" sz="1800" dirty="0" smtClean="0"/>
              <a:t>query</a:t>
            </a:r>
          </a:p>
          <a:p>
            <a:r>
              <a:rPr lang="en-US" altLang="zh-TW" sz="1800" dirty="0" smtClean="0"/>
              <a:t>= the </a:t>
            </a:r>
            <a:r>
              <a:rPr lang="en-US" altLang="zh-TW" sz="1800" dirty="0"/>
              <a:t>set </a:t>
            </a:r>
            <a:r>
              <a:rPr lang="en-US" altLang="zh-TW" sz="1800" dirty="0" smtClean="0"/>
              <a:t>of all </a:t>
            </a:r>
            <a:r>
              <a:rPr lang="en-US" altLang="zh-TW" sz="1800" dirty="0"/>
              <a:t>queries</a:t>
            </a:r>
            <a:endParaRPr lang="zh-TW" altLang="en-US" sz="1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5750974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065" y="3553198"/>
            <a:ext cx="380615" cy="30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963913"/>
            <a:ext cx="2476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348336"/>
            <a:ext cx="323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4904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368742"/>
            <a:ext cx="8064896" cy="900018"/>
          </a:xfrm>
        </p:spPr>
        <p:txBody>
          <a:bodyPr>
            <a:normAutofit fontScale="90000"/>
          </a:bodyPr>
          <a:lstStyle/>
          <a:p>
            <a:r>
              <a:rPr lang="en-US" altLang="zh-TW" cap="none" dirty="0" smtClean="0"/>
              <a:t>Mean Average Normalized Utility</a:t>
            </a:r>
            <a:br>
              <a:rPr lang="en-US" altLang="zh-TW" cap="none" dirty="0" smtClean="0"/>
            </a:br>
            <a:r>
              <a:rPr lang="en-US" altLang="zh-TW" cap="none" dirty="0" smtClean="0"/>
              <a:t>(MANU)</a:t>
            </a:r>
            <a:endParaRPr lang="zh-TW" altLang="en-US" cap="none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			</a:t>
            </a:r>
            <a:endParaRPr lang="zh-TW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88840"/>
            <a:ext cx="5614780" cy="1067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393" y="3426321"/>
            <a:ext cx="4520791" cy="1010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42439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none" dirty="0" smtClean="0"/>
              <a:t>Data Set</a:t>
            </a:r>
            <a:endParaRPr lang="zh-TW" altLang="en-US" cap="none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From IMDB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TW" dirty="0" smtClean="0"/>
              <a:t>1,594,513 movies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TW" dirty="0" smtClean="0"/>
              <a:t>26 query topics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TW" dirty="0" smtClean="0"/>
              <a:t>Relevance judgments of query-document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57071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139136" cy="1371600"/>
          </a:xfrm>
        </p:spPr>
        <p:txBody>
          <a:bodyPr/>
          <a:lstStyle/>
          <a:p>
            <a:r>
              <a:rPr lang="en-US" altLang="zh-TW" cap="none" dirty="0" smtClean="0"/>
              <a:t>Summarization Approaches</a:t>
            </a:r>
            <a:endParaRPr lang="zh-TW" altLang="en-US" cap="none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6751637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80197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none" dirty="0" smtClean="0"/>
              <a:t>Outline</a:t>
            </a:r>
            <a:endParaRPr lang="zh-TW" altLang="en-US" cap="none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zh-TW" sz="2800" dirty="0" smtClean="0">
                <a:latin typeface="+mj-ea"/>
                <a:ea typeface="+mj-ea"/>
              </a:rPr>
              <a:t>Introduction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TW" sz="2800" dirty="0" smtClean="0">
                <a:latin typeface="+mj-ea"/>
                <a:ea typeface="+mj-ea"/>
              </a:rPr>
              <a:t>Approach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TW" sz="2800" dirty="0" smtClean="0">
                <a:latin typeface="+mj-ea"/>
                <a:ea typeface="+mj-ea"/>
              </a:rPr>
              <a:t>Experiment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TW" sz="2800" dirty="0" smtClean="0">
                <a:solidFill>
                  <a:srgbClr val="FF0000"/>
                </a:solidFill>
                <a:latin typeface="+mj-ea"/>
                <a:ea typeface="+mj-ea"/>
              </a:rPr>
              <a:t>Conclusion</a:t>
            </a:r>
            <a:endParaRPr lang="zh-TW" altLang="en-US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9586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none" dirty="0" smtClean="0"/>
              <a:t>Conclusion</a:t>
            </a:r>
            <a:endParaRPr lang="zh-TW" altLang="en-US" cap="none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zh-TW" dirty="0"/>
              <a:t>In the future, we will explore how user </a:t>
            </a:r>
            <a:r>
              <a:rPr lang="en-US" altLang="zh-TW" dirty="0" smtClean="0"/>
              <a:t>interactions </a:t>
            </a:r>
            <a:r>
              <a:rPr lang="en-US" altLang="zh-TW" dirty="0"/>
              <a:t>can be used to train the model so that the </a:t>
            </a:r>
            <a:r>
              <a:rPr lang="en-US" altLang="zh-TW" dirty="0" smtClean="0"/>
              <a:t>summarization </a:t>
            </a:r>
            <a:r>
              <a:rPr lang="en-US" altLang="zh-TW" dirty="0"/>
              <a:t>approach can directly optimize the utility measure (</a:t>
            </a:r>
            <a:r>
              <a:rPr lang="en-US" altLang="zh-TW" dirty="0" smtClean="0"/>
              <a:t>i.e. MANU).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94853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715200" cy="759614"/>
          </a:xfrm>
        </p:spPr>
        <p:txBody>
          <a:bodyPr/>
          <a:lstStyle/>
          <a:p>
            <a:r>
              <a:rPr lang="en-US" altLang="zh-TW" cap="none" dirty="0" smtClean="0"/>
              <a:t>Summaries of Search Result</a:t>
            </a:r>
            <a:endParaRPr lang="zh-TW" altLang="en-US" cap="none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7632848" cy="529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圓角矩形 8"/>
          <p:cNvSpPr/>
          <p:nvPr/>
        </p:nvSpPr>
        <p:spPr>
          <a:xfrm>
            <a:off x="1547664" y="3789040"/>
            <a:ext cx="5472608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 9"/>
          <p:cNvSpPr/>
          <p:nvPr/>
        </p:nvSpPr>
        <p:spPr>
          <a:xfrm>
            <a:off x="1547664" y="4869160"/>
            <a:ext cx="5472608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 10"/>
          <p:cNvSpPr/>
          <p:nvPr/>
        </p:nvSpPr>
        <p:spPr>
          <a:xfrm>
            <a:off x="1547664" y="5949280"/>
            <a:ext cx="5472608" cy="432048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434617" y="3140968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tx2"/>
                </a:solidFill>
              </a:rPr>
              <a:t>Summaries</a:t>
            </a:r>
            <a:endParaRPr lang="zh-TW" altLang="en-US" dirty="0">
              <a:solidFill>
                <a:schemeClr val="tx2"/>
              </a:solidFill>
            </a:endParaRPr>
          </a:p>
        </p:txBody>
      </p:sp>
      <p:cxnSp>
        <p:nvCxnSpPr>
          <p:cNvPr id="14" name="肘形接點 13"/>
          <p:cNvCxnSpPr>
            <a:stCxn id="12" idx="2"/>
            <a:endCxn id="11" idx="1"/>
          </p:cNvCxnSpPr>
          <p:nvPr/>
        </p:nvCxnSpPr>
        <p:spPr>
          <a:xfrm rot="16200000" flipH="1">
            <a:off x="1551" y="4619191"/>
            <a:ext cx="2655004" cy="43722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>
            <a:endCxn id="10" idx="1"/>
          </p:cNvCxnSpPr>
          <p:nvPr/>
        </p:nvCxnSpPr>
        <p:spPr>
          <a:xfrm>
            <a:off x="1110442" y="5157192"/>
            <a:ext cx="43722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>
            <a:endCxn id="9" idx="1"/>
          </p:cNvCxnSpPr>
          <p:nvPr/>
        </p:nvCxnSpPr>
        <p:spPr>
          <a:xfrm>
            <a:off x="1110443" y="4077072"/>
            <a:ext cx="43722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373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15200" cy="1371600"/>
          </a:xfrm>
        </p:spPr>
        <p:txBody>
          <a:bodyPr/>
          <a:lstStyle/>
          <a:p>
            <a:r>
              <a:rPr lang="en-US" altLang="zh-TW" cap="none" dirty="0" smtClean="0"/>
              <a:t>Highly Structured Document</a:t>
            </a:r>
            <a:endParaRPr lang="zh-TW" altLang="en-US" cap="none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25352" y="1863749"/>
            <a:ext cx="7620000" cy="4373563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11957"/>
            <a:ext cx="6264696" cy="344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圓角矩形 3"/>
          <p:cNvSpPr/>
          <p:nvPr/>
        </p:nvSpPr>
        <p:spPr>
          <a:xfrm>
            <a:off x="1907704" y="3036093"/>
            <a:ext cx="1296144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1907704" y="3756173"/>
            <a:ext cx="1296144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1907704" y="2171997"/>
            <a:ext cx="1296144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2195736" y="5700389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Facet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283968" y="5700389"/>
            <a:ext cx="787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B050"/>
                </a:solidFill>
              </a:rPr>
              <a:t>Value</a:t>
            </a:r>
            <a:endParaRPr lang="zh-TW" altLang="en-US" b="1" dirty="0">
              <a:solidFill>
                <a:srgbClr val="00B050"/>
              </a:solidFill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3779912" y="3756173"/>
            <a:ext cx="1296144" cy="288032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圓角矩形 12"/>
          <p:cNvSpPr/>
          <p:nvPr/>
        </p:nvSpPr>
        <p:spPr>
          <a:xfrm>
            <a:off x="3779912" y="3036093"/>
            <a:ext cx="1296144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圓角矩形 13"/>
          <p:cNvSpPr/>
          <p:nvPr/>
        </p:nvSpPr>
        <p:spPr>
          <a:xfrm>
            <a:off x="3779912" y="2171997"/>
            <a:ext cx="1296144" cy="288032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" name="肘形接點 15"/>
          <p:cNvCxnSpPr>
            <a:stCxn id="7" idx="1"/>
            <a:endCxn id="8" idx="1"/>
          </p:cNvCxnSpPr>
          <p:nvPr/>
        </p:nvCxnSpPr>
        <p:spPr>
          <a:xfrm rot="10800000" flipH="1" flipV="1">
            <a:off x="1907704" y="2316013"/>
            <a:ext cx="288032" cy="3569042"/>
          </a:xfrm>
          <a:prstGeom prst="bentConnector3">
            <a:avLst>
              <a:gd name="adj1" fmla="val -79366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 flipH="1">
            <a:off x="1691680" y="3180109"/>
            <a:ext cx="21602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>
            <a:stCxn id="5" idx="1"/>
          </p:cNvCxnSpPr>
          <p:nvPr/>
        </p:nvCxnSpPr>
        <p:spPr>
          <a:xfrm flipH="1">
            <a:off x="1691680" y="3900189"/>
            <a:ext cx="2160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肘形接點 23"/>
          <p:cNvCxnSpPr>
            <a:stCxn id="14" idx="1"/>
            <a:endCxn id="9" idx="1"/>
          </p:cNvCxnSpPr>
          <p:nvPr/>
        </p:nvCxnSpPr>
        <p:spPr>
          <a:xfrm rot="10800000" flipH="1" flipV="1">
            <a:off x="3779912" y="2316013"/>
            <a:ext cx="504056" cy="3569042"/>
          </a:xfrm>
          <a:prstGeom prst="bentConnector3">
            <a:avLst>
              <a:gd name="adj1" fmla="val -45352"/>
            </a:avLst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 flipH="1">
            <a:off x="3563888" y="3180109"/>
            <a:ext cx="216023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>
            <a:stCxn id="12" idx="1"/>
          </p:cNvCxnSpPr>
          <p:nvPr/>
        </p:nvCxnSpPr>
        <p:spPr>
          <a:xfrm flipH="1">
            <a:off x="3563888" y="3900189"/>
            <a:ext cx="216024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字方塊 30"/>
          <p:cNvSpPr txBox="1"/>
          <p:nvPr/>
        </p:nvSpPr>
        <p:spPr>
          <a:xfrm>
            <a:off x="5940152" y="57239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/>
              <a:t>Pair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63642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/>
      <p:bldP spid="9" grpId="0"/>
      <p:bldP spid="12" grpId="0" animBg="1"/>
      <p:bldP spid="13" grpId="0" animBg="1"/>
      <p:bldP spid="14" grpId="0" animBg="1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20880" cy="828010"/>
          </a:xfrm>
        </p:spPr>
        <p:txBody>
          <a:bodyPr>
            <a:normAutofit fontScale="90000"/>
          </a:bodyPr>
          <a:lstStyle/>
          <a:p>
            <a:r>
              <a:rPr lang="en-US" altLang="zh-TW" cap="none" dirty="0" smtClean="0"/>
              <a:t>Summaries for Highly Structured Documents</a:t>
            </a:r>
            <a:endParaRPr lang="zh-TW" altLang="en-US" cap="none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76756"/>
            <a:ext cx="6642225" cy="5092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062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831622"/>
          </a:xfrm>
        </p:spPr>
        <p:txBody>
          <a:bodyPr/>
          <a:lstStyle/>
          <a:p>
            <a:r>
              <a:rPr lang="en-US" altLang="zh-TW" cap="none" dirty="0" smtClean="0"/>
              <a:t>2 Exists Approaches</a:t>
            </a:r>
            <a:endParaRPr lang="zh-TW" altLang="en-US" cap="none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zh-TW" dirty="0" smtClean="0"/>
              <a:t>Manual Facet Selection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TW" dirty="0"/>
              <a:t>Query-biased </a:t>
            </a:r>
            <a:r>
              <a:rPr lang="en-US" altLang="zh-TW" dirty="0" smtClean="0"/>
              <a:t>methods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– </a:t>
            </a:r>
            <a:r>
              <a:rPr lang="en-US" altLang="zh-TW" dirty="0"/>
              <a:t>Used for summarizing unstructured documents </a:t>
            </a:r>
            <a:r>
              <a:rPr lang="en-US" altLang="zh-TW" dirty="0" smtClean="0"/>
              <a:t>(</a:t>
            </a:r>
            <a:r>
              <a:rPr lang="en-US" altLang="zh-TW" dirty="0"/>
              <a:t>Google, Yahoo, Bing, etc.)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/>
              <a:t>– Show </a:t>
            </a:r>
            <a:r>
              <a:rPr lang="en-US" altLang="zh-TW" dirty="0" smtClean="0"/>
              <a:t>FVP </a:t>
            </a:r>
            <a:r>
              <a:rPr lang="en-US" altLang="zh-TW" dirty="0"/>
              <a:t>containing query terms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6712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3284984"/>
            <a:ext cx="5791200" cy="723528"/>
          </a:xfrm>
        </p:spPr>
        <p:txBody>
          <a:bodyPr/>
          <a:lstStyle/>
          <a:p>
            <a:r>
              <a:rPr lang="en-US" altLang="zh-TW" cap="none" dirty="0" smtClean="0"/>
              <a:t>Goal</a:t>
            </a:r>
            <a:endParaRPr lang="zh-TW" altLang="en-US" cap="none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1604392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zh-TW" dirty="0" smtClean="0"/>
              <a:t>Some important facet value pairs without query terms might never be shown</a:t>
            </a:r>
          </a:p>
          <a:p>
            <a:pPr marL="800100" lvl="1" indent="-342900"/>
            <a:r>
              <a:rPr lang="en-US" altLang="zh-TW" dirty="0" smtClean="0"/>
              <a:t>Query: 15-inch silver laptop by Lenovo</a:t>
            </a:r>
          </a:p>
          <a:p>
            <a:pPr marL="800100" lvl="1" indent="-342900"/>
            <a:r>
              <a:rPr lang="en-US" altLang="zh-TW" dirty="0" smtClean="0"/>
              <a:t>FVP:</a:t>
            </a:r>
            <a:r>
              <a:rPr lang="zh-TW" altLang="en-US" dirty="0" smtClean="0"/>
              <a:t> </a:t>
            </a:r>
            <a:r>
              <a:rPr lang="en-US" altLang="zh-TW" dirty="0" smtClean="0"/>
              <a:t>color:</a:t>
            </a:r>
            <a:r>
              <a:rPr lang="zh-TW" altLang="en-US" dirty="0"/>
              <a:t> </a:t>
            </a:r>
            <a:r>
              <a:rPr lang="en-US" altLang="zh-TW" dirty="0" smtClean="0"/>
              <a:t>black</a:t>
            </a:r>
          </a:p>
          <a:p>
            <a:pPr marL="342900" indent="-342900">
              <a:buFont typeface="Arial" pitchFamily="34" charset="0"/>
              <a:buChar char="•"/>
            </a:pPr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609600" y="3051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cap="none" dirty="0" smtClean="0"/>
              <a:t>Problem</a:t>
            </a:r>
            <a:endParaRPr lang="zh-TW" altLang="en-US" cap="none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467544" y="4221088"/>
            <a:ext cx="7620000" cy="1604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itchFamily="34" charset="0"/>
              <a:buChar char="•"/>
            </a:pPr>
            <a:r>
              <a:rPr lang="en-US" altLang="zh-TW" dirty="0" smtClean="0"/>
              <a:t>Some important facet value pairs without query terms might never be shown</a:t>
            </a:r>
          </a:p>
          <a:p>
            <a:pPr marL="800100" lvl="1" indent="-342900"/>
            <a:r>
              <a:rPr lang="en-US" altLang="zh-TW" dirty="0" smtClean="0"/>
              <a:t>Query: 15-inch silver laptop by Lenovo</a:t>
            </a:r>
          </a:p>
          <a:p>
            <a:pPr marL="800100" lvl="1" indent="-342900"/>
            <a:r>
              <a:rPr lang="en-US" altLang="zh-TW" dirty="0" smtClean="0"/>
              <a:t>FVP:</a:t>
            </a:r>
            <a:r>
              <a:rPr lang="zh-TW" altLang="en-US" dirty="0" smtClean="0"/>
              <a:t> </a:t>
            </a:r>
            <a:r>
              <a:rPr lang="en-US" altLang="zh-TW" dirty="0" smtClean="0"/>
              <a:t>color:</a:t>
            </a:r>
            <a:r>
              <a:rPr lang="zh-TW" altLang="en-US" dirty="0" smtClean="0"/>
              <a:t> </a:t>
            </a:r>
            <a:r>
              <a:rPr lang="en-US" altLang="zh-TW" dirty="0" smtClean="0"/>
              <a:t>black</a:t>
            </a:r>
          </a:p>
          <a:p>
            <a:pPr marL="342900" indent="-342900">
              <a:buFont typeface="Arial" pitchFamily="34" charset="0"/>
              <a:buChar char="•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1363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zh-TW" sz="2800" dirty="0" smtClean="0">
                <a:latin typeface="+mj-ea"/>
                <a:ea typeface="+mj-ea"/>
              </a:rPr>
              <a:t>Introduction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TW" sz="2800" dirty="0" smtClean="0">
                <a:solidFill>
                  <a:srgbClr val="FF0000"/>
                </a:solidFill>
                <a:latin typeface="+mj-ea"/>
                <a:ea typeface="+mj-ea"/>
              </a:rPr>
              <a:t>Approach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TW" sz="2800" dirty="0" smtClean="0">
                <a:latin typeface="+mj-ea"/>
                <a:ea typeface="+mj-ea"/>
              </a:rPr>
              <a:t>Experiment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TW" sz="2800" dirty="0" smtClean="0">
                <a:latin typeface="+mj-ea"/>
                <a:ea typeface="+mj-ea"/>
              </a:rPr>
              <a:t>Conclusion</a:t>
            </a:r>
            <a:endParaRPr lang="zh-TW" altLang="en-US" sz="2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1319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none" dirty="0" smtClean="0"/>
              <a:t>Approach</a:t>
            </a:r>
            <a:endParaRPr lang="zh-TW" altLang="en-US" cap="none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sz="2800" dirty="0" smtClean="0">
                <a:solidFill>
                  <a:srgbClr val="FF0000"/>
                </a:solidFill>
                <a:latin typeface="+mj-ea"/>
                <a:ea typeface="+mj-ea"/>
              </a:rPr>
              <a:t>Rank Facet  Value</a:t>
            </a:r>
            <a:r>
              <a:rPr lang="zh-TW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  <a:latin typeface="+mj-ea"/>
                <a:ea typeface="+mj-ea"/>
              </a:rPr>
              <a:t>Pairs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sz="2800" dirty="0" smtClean="0">
                <a:latin typeface="+mj-ea"/>
                <a:ea typeface="+mj-ea"/>
              </a:rPr>
              <a:t>Rank Facets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sz="2800" dirty="0" smtClean="0">
                <a:latin typeface="+mj-ea"/>
                <a:ea typeface="+mj-ea"/>
              </a:rPr>
              <a:t>Summarization search Results</a:t>
            </a:r>
            <a:endParaRPr lang="zh-TW" altLang="en-US" sz="2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5727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基本">
  <a:themeElements>
    <a:clrScheme name="基本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基本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771</TotalTime>
  <Words>356</Words>
  <Application>Microsoft Office PowerPoint</Application>
  <PresentationFormat>如螢幕大小 (4:3)</PresentationFormat>
  <Paragraphs>90</Paragraphs>
  <Slides>27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28" baseType="lpstr">
      <vt:lpstr>基本</vt:lpstr>
      <vt:lpstr>Summarizing Highly Structured Documents for Effective Search Interaction</vt:lpstr>
      <vt:lpstr>OutLine</vt:lpstr>
      <vt:lpstr>Summaries of Search Result</vt:lpstr>
      <vt:lpstr>Highly Structured Document</vt:lpstr>
      <vt:lpstr>Summaries for Highly Structured Documents</vt:lpstr>
      <vt:lpstr>2 Exists Approaches</vt:lpstr>
      <vt:lpstr>Goal</vt:lpstr>
      <vt:lpstr>OutLine</vt:lpstr>
      <vt:lpstr>Approach</vt:lpstr>
      <vt:lpstr>PowerPoint 簡報</vt:lpstr>
      <vt:lpstr>PowerPoint 簡報</vt:lpstr>
      <vt:lpstr>Classifier </vt:lpstr>
      <vt:lpstr>Approach</vt:lpstr>
      <vt:lpstr>Rank Facets</vt:lpstr>
      <vt:lpstr>Approach</vt:lpstr>
      <vt:lpstr>QSFS</vt:lpstr>
      <vt:lpstr>MMR For Unstructured Documents</vt:lpstr>
      <vt:lpstr>MMR For Faceted Documents</vt:lpstr>
      <vt:lpstr>QSFS+MMR</vt:lpstr>
      <vt:lpstr>OutLine</vt:lpstr>
      <vt:lpstr>A Utility-Based Evaluation Framework</vt:lpstr>
      <vt:lpstr>Evaluation Metrics</vt:lpstr>
      <vt:lpstr>Mean Average Normalized Utility (MANU)</vt:lpstr>
      <vt:lpstr>Data Set</vt:lpstr>
      <vt:lpstr>Summarization Approaches</vt:lpstr>
      <vt:lpstr>Outline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willy</dc:creator>
  <cp:lastModifiedBy>willy</cp:lastModifiedBy>
  <cp:revision>37</cp:revision>
  <cp:lastPrinted>2013-01-10T01:08:09Z</cp:lastPrinted>
  <dcterms:created xsi:type="dcterms:W3CDTF">2013-01-09T04:03:52Z</dcterms:created>
  <dcterms:modified xsi:type="dcterms:W3CDTF">2013-01-10T07:25:46Z</dcterms:modified>
</cp:coreProperties>
</file>